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674"/>
  </p:normalViewPr>
  <p:slideViewPr>
    <p:cSldViewPr>
      <p:cViewPr varScale="1">
        <p:scale>
          <a:sx n="58" d="100"/>
          <a:sy n="58" d="100"/>
        </p:scale>
        <p:origin x="16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50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7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3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39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59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9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0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71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98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2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0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492E-1439-477F-9056-3FF141D99DA0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841A-0C43-4271-A191-22726A9C2D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7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tiff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www.schueleranmeldung.de/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tif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tiff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Berufskolleg Barmen	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  <a:t>Europaschule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  <a:t>K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Grafik 26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90378"/>
            <a:ext cx="663483" cy="2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hteck 31"/>
          <p:cNvSpPr/>
          <p:nvPr/>
        </p:nvSpPr>
        <p:spPr>
          <a:xfrm>
            <a:off x="457200" y="3429000"/>
            <a:ext cx="3816423" cy="24120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(Einjährigen)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Berufsfachschule - Handelsschule 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BFS1</a:t>
            </a:r>
          </a:p>
        </p:txBody>
      </p:sp>
      <p:graphicFrame>
        <p:nvGraphicFramePr>
          <p:cNvPr id="69" name="Objekt 68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0C99D79A-5792-4F94-A5FF-618A10E2D075}"/>
              </a:ext>
            </a:extLst>
          </p:cNvPr>
          <p:cNvSpPr/>
          <p:nvPr/>
        </p:nvSpPr>
        <p:spPr>
          <a:xfrm>
            <a:off x="5006737" y="3429000"/>
            <a:ext cx="3816423" cy="241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(Einjährigen)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Berufsfachschule - Handelsschule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BFS2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2B4E6D-C805-1144-9DD4-F346721E16F1}"/>
              </a:ext>
            </a:extLst>
          </p:cNvPr>
          <p:cNvSpPr txBox="1"/>
          <p:nvPr/>
        </p:nvSpPr>
        <p:spPr>
          <a:xfrm>
            <a:off x="457200" y="1484784"/>
            <a:ext cx="8363272" cy="175432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Herzlich Willkommen</a:t>
            </a:r>
          </a:p>
          <a:p>
            <a:pPr algn="ctr"/>
            <a:r>
              <a:rPr lang="de-DE" sz="3600" b="1" dirty="0"/>
              <a:t>am BK Barmen Europaschule</a:t>
            </a:r>
          </a:p>
          <a:p>
            <a:pPr algn="ctr"/>
            <a:r>
              <a:rPr lang="de-DE" sz="3600" b="1" dirty="0"/>
              <a:t>in der </a:t>
            </a:r>
          </a:p>
        </p:txBody>
      </p:sp>
    </p:spTree>
    <p:extLst>
      <p:ext uri="{BB962C8B-B14F-4D97-AF65-F5344CB8AC3E}">
        <p14:creationId xmlns:p14="http://schemas.microsoft.com/office/powerpoint/2010/main" val="251575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935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Schulleben am BK Barmen Europaschule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FC4CF2-B74D-E347-B878-BA8811120210}"/>
              </a:ext>
            </a:extLst>
          </p:cNvPr>
          <p:cNvSpPr/>
          <p:nvPr/>
        </p:nvSpPr>
        <p:spPr>
          <a:xfrm>
            <a:off x="251520" y="2636912"/>
            <a:ext cx="8486080" cy="38164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Einführung in digitales Arbeiten (Laptops zur Ausleihe)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Beratung/Unterstützung durch unsere Sozialarbeiterinnen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Teamtage zum Kennenlernen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Projekte und Erkundungen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Klassenfahrten in die EU (z.B. Brüssel, Prag)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Abschlussfeier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EABB61-8FCB-C04A-84F9-A1555BEAF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4031966"/>
            <a:ext cx="2776519" cy="225786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066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935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Erwartungen </a:t>
            </a:r>
            <a:r>
              <a:rPr lang="de-DE" sz="2400" b="1">
                <a:solidFill>
                  <a:schemeClr val="tx1"/>
                </a:solidFill>
              </a:rPr>
              <a:t>an die Schülerinnen </a:t>
            </a:r>
            <a:r>
              <a:rPr lang="de-DE" sz="2400" b="1" dirty="0">
                <a:solidFill>
                  <a:schemeClr val="tx1"/>
                </a:solidFill>
              </a:rPr>
              <a:t>und </a:t>
            </a:r>
            <a:r>
              <a:rPr lang="de-DE" sz="2400" b="1">
                <a:solidFill>
                  <a:schemeClr val="tx1"/>
                </a:solidFill>
              </a:rPr>
              <a:t>Schüler des </a:t>
            </a:r>
            <a:r>
              <a:rPr lang="de-DE" sz="2400" b="1" dirty="0">
                <a:solidFill>
                  <a:schemeClr val="tx1"/>
                </a:solidFill>
              </a:rPr>
              <a:t>BK Barmen Europaschule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FC4CF2-B74D-E347-B878-BA8811120210}"/>
              </a:ext>
            </a:extLst>
          </p:cNvPr>
          <p:cNvSpPr/>
          <p:nvPr/>
        </p:nvSpPr>
        <p:spPr>
          <a:xfrm>
            <a:off x="251520" y="2636912"/>
            <a:ext cx="8486080" cy="38164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Leistungsbereitschaft und Engagement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Motivation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Spaß Neues zu lernen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Regelmäßige Anwesenheit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Pünktlichkeit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Arbeitsmaterialien mitbringen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Einhalten der Schulregeln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7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719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Anmeldung am BK Barmen Europaschule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FC4CF2-B74D-E347-B878-BA8811120210}"/>
              </a:ext>
            </a:extLst>
          </p:cNvPr>
          <p:cNvSpPr/>
          <p:nvPr/>
        </p:nvSpPr>
        <p:spPr>
          <a:xfrm>
            <a:off x="251520" y="2348880"/>
            <a:ext cx="8486080" cy="4104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Informationen zur Anmeldung</a:t>
            </a:r>
            <a:endParaRPr lang="de-DE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Anmeldungen sind möglich ab ca. Februar eines Jahres und erfolgen über  </a:t>
            </a:r>
            <a:r>
              <a:rPr lang="de-DE" sz="2000" dirty="0">
                <a:solidFill>
                  <a:srgbClr val="FF0000"/>
                </a:solidFill>
              </a:rPr>
              <a:t>(1.) </a:t>
            </a:r>
            <a:r>
              <a:rPr lang="de-DE" sz="2000" dirty="0">
                <a:solidFill>
                  <a:schemeClr val="tx1"/>
                </a:solidFill>
              </a:rPr>
              <a:t>Registrierung bei </a:t>
            </a:r>
            <a:r>
              <a:rPr lang="de-DE" sz="2000" b="1" dirty="0">
                <a:solidFill>
                  <a:schemeClr val="tx1"/>
                </a:solidFill>
              </a:rPr>
              <a:t>Schüler-Online: </a:t>
            </a:r>
            <a:r>
              <a:rPr lang="de-DE" b="1" dirty="0">
                <a:solidFill>
                  <a:schemeClr val="tx1"/>
                </a:solidFill>
                <a:hlinkClick r:id="rId6"/>
              </a:rPr>
              <a:t>www.schueleranmeldung.de</a:t>
            </a:r>
            <a:r>
              <a:rPr lang="de-DE" b="1" dirty="0">
                <a:solidFill>
                  <a:schemeClr val="tx1"/>
                </a:solidFill>
              </a:rPr>
              <a:t>                      </a:t>
            </a:r>
            <a:r>
              <a:rPr lang="de-DE" sz="2000" dirty="0">
                <a:solidFill>
                  <a:schemeClr val="tx1"/>
                </a:solidFill>
              </a:rPr>
              <a:t>Bitte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aktuelle Termine beachten!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Danach findet </a:t>
            </a:r>
            <a:r>
              <a:rPr lang="de-DE" sz="2000" dirty="0">
                <a:solidFill>
                  <a:srgbClr val="FF0000"/>
                </a:solidFill>
              </a:rPr>
              <a:t>(2.) </a:t>
            </a:r>
            <a:r>
              <a:rPr lang="de-DE" sz="2000" dirty="0">
                <a:solidFill>
                  <a:schemeClr val="tx1"/>
                </a:solidFill>
              </a:rPr>
              <a:t>ein verpflichtendes Beratungsgespräch statt – bei minderjährigen Schülern/-innen mit einer/-m Erziehungsberechtigten.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Erforderliche Unterlagen für Anmeldung/Beratungsgespräch am BK Barmen:</a:t>
            </a:r>
            <a:endParaRPr lang="de-DE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Ausgedrucktes und unterschriebenes Anmeldeformular aus Schüler-Online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Aktuelles Zeugnis (Kopie </a:t>
            </a:r>
            <a:r>
              <a:rPr lang="de-DE" sz="2000" u="sng" dirty="0">
                <a:solidFill>
                  <a:schemeClr val="tx1"/>
                </a:solidFill>
              </a:rPr>
              <a:t>und</a:t>
            </a:r>
            <a:r>
              <a:rPr lang="de-DE" sz="2000" dirty="0">
                <a:solidFill>
                  <a:schemeClr val="tx1"/>
                </a:solidFill>
              </a:rPr>
              <a:t> Original)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Lebenslauf mit Passfoto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Nachweise über absolvierte Praktika/ Berufswahlpass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5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719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Kontaktdaten BK Barmen Europaschule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FC4CF2-B74D-E347-B878-BA8811120210}"/>
              </a:ext>
            </a:extLst>
          </p:cNvPr>
          <p:cNvSpPr/>
          <p:nvPr/>
        </p:nvSpPr>
        <p:spPr>
          <a:xfrm>
            <a:off x="258020" y="2420888"/>
            <a:ext cx="8486080" cy="42484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3D54F21-A2BA-DF49-8446-E72CC990949E}"/>
              </a:ext>
            </a:extLst>
          </p:cNvPr>
          <p:cNvSpPr txBox="1"/>
          <p:nvPr/>
        </p:nvSpPr>
        <p:spPr>
          <a:xfrm>
            <a:off x="3275857" y="2650993"/>
            <a:ext cx="5184576" cy="216982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BK Barmen Europaschule</a:t>
            </a:r>
          </a:p>
          <a:p>
            <a:r>
              <a:rPr lang="de-DE" sz="2000" dirty="0"/>
              <a:t>Sternstr. 75</a:t>
            </a:r>
          </a:p>
          <a:p>
            <a:r>
              <a:rPr lang="de-DE" sz="2000" dirty="0"/>
              <a:t>42275 Wuppertal</a:t>
            </a:r>
          </a:p>
          <a:p>
            <a:endParaRPr lang="de-DE" sz="1500" dirty="0"/>
          </a:p>
          <a:p>
            <a:r>
              <a:rPr lang="de-DE" sz="2000" dirty="0"/>
              <a:t>Tel.: 0202 / 563 6648</a:t>
            </a:r>
          </a:p>
          <a:p>
            <a:endParaRPr lang="de-DE" sz="1500" dirty="0"/>
          </a:p>
          <a:p>
            <a:r>
              <a:rPr lang="de-DE" sz="2000" dirty="0"/>
              <a:t>www.bkb-europaschule.de</a:t>
            </a:r>
          </a:p>
        </p:txBody>
      </p:sp>
      <p:pic>
        <p:nvPicPr>
          <p:cNvPr id="9" name="Picture 37">
            <a:extLst>
              <a:ext uri="{FF2B5EF4-FFF2-40B4-BE49-F238E27FC236}">
                <a16:creationId xmlns:a16="http://schemas.microsoft.com/office/drawing/2014/main" id="{7F83178A-1A07-5340-BD33-D81920A7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0" y="2612405"/>
            <a:ext cx="2376265" cy="217265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7F6899C-5FAA-044D-9A51-E231A931FC45}"/>
              </a:ext>
            </a:extLst>
          </p:cNvPr>
          <p:cNvSpPr txBox="1"/>
          <p:nvPr/>
        </p:nvSpPr>
        <p:spPr>
          <a:xfrm>
            <a:off x="467544" y="4933037"/>
            <a:ext cx="7992888" cy="98488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000" dirty="0"/>
              <a:t>Annette Kowalski:	</a:t>
            </a:r>
            <a:r>
              <a:rPr lang="de-DE" sz="2000" dirty="0" err="1"/>
              <a:t>annette.kowalski@bkb-europaschule.de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34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Berufskolleg Barmen	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  <a:t>Europaschule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  <a:t>K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Grafik 26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90378"/>
            <a:ext cx="663483" cy="2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Objekt 68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9" name="Objek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DF27A3B7-83DF-FA44-848A-E61EAA708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1728615"/>
            <a:ext cx="6779096" cy="4519397"/>
          </a:xfrm>
          <a:prstGeom prst="rect">
            <a:avLst/>
          </a:prstGeom>
          <a:ln w="317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718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Berufskolleg Barmen	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  <a:t>Europaschule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  <a:t>K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395536" y="1556792"/>
            <a:ext cx="84249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Berufskolleg Barmen Europaschule</a:t>
            </a:r>
          </a:p>
        </p:txBody>
      </p:sp>
      <p:sp>
        <p:nvSpPr>
          <p:cNvPr id="26" name="Rechteck 25"/>
          <p:cNvSpPr/>
          <p:nvPr/>
        </p:nvSpPr>
        <p:spPr>
          <a:xfrm>
            <a:off x="395536" y="2132856"/>
            <a:ext cx="194421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Berufsfachschule für Wirtschaft und Verwaltung</a:t>
            </a:r>
          </a:p>
        </p:txBody>
      </p:sp>
      <p:pic>
        <p:nvPicPr>
          <p:cNvPr id="27" name="Grafik 26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90378"/>
            <a:ext cx="663483" cy="2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eck 27"/>
          <p:cNvSpPr/>
          <p:nvPr/>
        </p:nvSpPr>
        <p:spPr>
          <a:xfrm>
            <a:off x="4716016" y="2132856"/>
            <a:ext cx="1944216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Fachschule für Wirtschaft</a:t>
            </a:r>
          </a:p>
        </p:txBody>
      </p:sp>
      <p:sp>
        <p:nvSpPr>
          <p:cNvPr id="29" name="Rechteck 28"/>
          <p:cNvSpPr/>
          <p:nvPr/>
        </p:nvSpPr>
        <p:spPr>
          <a:xfrm>
            <a:off x="6876256" y="2132856"/>
            <a:ext cx="1944216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Berufsschule</a:t>
            </a:r>
          </a:p>
        </p:txBody>
      </p:sp>
      <p:sp>
        <p:nvSpPr>
          <p:cNvPr id="30" name="Rechteck 29"/>
          <p:cNvSpPr/>
          <p:nvPr/>
        </p:nvSpPr>
        <p:spPr>
          <a:xfrm>
            <a:off x="2555776" y="2132856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Fachoberschule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(Klasse 12 +13)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3212976"/>
            <a:ext cx="2267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dirty="0"/>
              <a:t> Banken</a:t>
            </a:r>
          </a:p>
          <a:p>
            <a:pPr>
              <a:buFontTx/>
              <a:buChar char="-"/>
            </a:pPr>
            <a:r>
              <a:rPr lang="de-DE" dirty="0"/>
              <a:t> Büroberufe</a:t>
            </a:r>
          </a:p>
          <a:p>
            <a:pPr>
              <a:buFontTx/>
              <a:buChar char="-"/>
            </a:pPr>
            <a:r>
              <a:rPr lang="de-DE" dirty="0"/>
              <a:t> E-Commerce</a:t>
            </a:r>
          </a:p>
          <a:p>
            <a:pPr>
              <a:buFontTx/>
              <a:buChar char="-"/>
            </a:pPr>
            <a:r>
              <a:rPr lang="de-DE" dirty="0"/>
              <a:t> Einzelhandel</a:t>
            </a:r>
          </a:p>
          <a:p>
            <a:pPr>
              <a:buFontTx/>
              <a:buChar char="-"/>
            </a:pPr>
            <a:r>
              <a:rPr lang="de-DE" dirty="0"/>
              <a:t> Großhandel</a:t>
            </a:r>
          </a:p>
          <a:p>
            <a:pPr>
              <a:buFontTx/>
              <a:buChar char="-"/>
            </a:pPr>
            <a:r>
              <a:rPr lang="de-DE" dirty="0"/>
              <a:t> Industrie</a:t>
            </a:r>
          </a:p>
          <a:p>
            <a:pPr>
              <a:buFontTx/>
              <a:buChar char="-"/>
            </a:pPr>
            <a:r>
              <a:rPr lang="de-DE" dirty="0"/>
              <a:t> IT - Berufe</a:t>
            </a:r>
          </a:p>
          <a:p>
            <a:pPr>
              <a:buFontTx/>
              <a:buChar char="-"/>
            </a:pPr>
            <a:r>
              <a:rPr lang="de-DE" dirty="0"/>
              <a:t> KEP - Berufe</a:t>
            </a:r>
          </a:p>
          <a:p>
            <a:pPr>
              <a:buFontTx/>
              <a:buChar char="-"/>
            </a:pPr>
            <a:r>
              <a:rPr lang="de-DE" dirty="0"/>
              <a:t> Sozialversicherung</a:t>
            </a:r>
          </a:p>
          <a:p>
            <a:pPr>
              <a:buFontTx/>
              <a:buChar char="-"/>
            </a:pPr>
            <a:r>
              <a:rPr lang="de-DE" dirty="0"/>
              <a:t> Spedition</a:t>
            </a:r>
          </a:p>
          <a:p>
            <a:pPr>
              <a:buFontTx/>
              <a:buChar char="-"/>
            </a:pPr>
            <a:r>
              <a:rPr lang="de-DE" dirty="0"/>
              <a:t> Steuern </a:t>
            </a:r>
          </a:p>
          <a:p>
            <a:pPr>
              <a:buFontTx/>
              <a:buChar char="-"/>
            </a:pPr>
            <a:r>
              <a:rPr lang="de-DE" dirty="0"/>
              <a:t> Versicherung</a:t>
            </a:r>
          </a:p>
        </p:txBody>
      </p:sp>
      <p:sp>
        <p:nvSpPr>
          <p:cNvPr id="32" name="Rechteck 31"/>
          <p:cNvSpPr/>
          <p:nvPr/>
        </p:nvSpPr>
        <p:spPr>
          <a:xfrm>
            <a:off x="179512" y="3501007"/>
            <a:ext cx="1800200" cy="13681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(Einjährige)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Berufsfachschule – Handelsschule BFS1</a:t>
            </a:r>
          </a:p>
        </p:txBody>
      </p:sp>
      <p:sp>
        <p:nvSpPr>
          <p:cNvPr id="34" name="Rechteck 33"/>
          <p:cNvSpPr/>
          <p:nvPr/>
        </p:nvSpPr>
        <p:spPr>
          <a:xfrm>
            <a:off x="2051720" y="3501008"/>
            <a:ext cx="1872208" cy="13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Zweijährige Höhere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Berufsfachschule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(Höhere Handelsschule)</a:t>
            </a:r>
          </a:p>
        </p:txBody>
      </p:sp>
      <p:sp>
        <p:nvSpPr>
          <p:cNvPr id="35" name="Rechteck 34"/>
          <p:cNvSpPr/>
          <p:nvPr/>
        </p:nvSpPr>
        <p:spPr>
          <a:xfrm>
            <a:off x="2051720" y="5013176"/>
            <a:ext cx="1872208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Staatl. geprüfte(r) kaufmännische(r)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Assistent(in)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Fremdsprachen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(dreijährig )</a:t>
            </a:r>
          </a:p>
        </p:txBody>
      </p:sp>
      <p:cxnSp>
        <p:nvCxnSpPr>
          <p:cNvPr id="36" name="Gewinkelte Verbindung 35"/>
          <p:cNvCxnSpPr>
            <a:stCxn id="25" idx="2"/>
            <a:endCxn id="26" idx="0"/>
          </p:cNvCxnSpPr>
          <p:nvPr/>
        </p:nvCxnSpPr>
        <p:spPr>
          <a:xfrm rot="5400000">
            <a:off x="2879812" y="404664"/>
            <a:ext cx="216024" cy="32403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stCxn id="25" idx="2"/>
            <a:endCxn id="29" idx="0"/>
          </p:cNvCxnSpPr>
          <p:nvPr/>
        </p:nvCxnSpPr>
        <p:spPr>
          <a:xfrm rot="16200000" flipH="1">
            <a:off x="6120172" y="404664"/>
            <a:ext cx="216024" cy="32403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3491880" y="20290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5652120" y="2028595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>
            <a:stCxn id="26" idx="2"/>
            <a:endCxn id="34" idx="0"/>
          </p:cNvCxnSpPr>
          <p:nvPr/>
        </p:nvCxnSpPr>
        <p:spPr>
          <a:xfrm rot="16200000" flipH="1">
            <a:off x="1997714" y="2510898"/>
            <a:ext cx="360040" cy="16201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cxnSpLocks/>
            <a:stCxn id="26" idx="2"/>
            <a:endCxn id="32" idx="0"/>
          </p:cNvCxnSpPr>
          <p:nvPr/>
        </p:nvCxnSpPr>
        <p:spPr>
          <a:xfrm rot="5400000">
            <a:off x="1043609" y="3176971"/>
            <a:ext cx="360039" cy="2880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34" idx="2"/>
            <a:endCxn id="35" idx="0"/>
          </p:cNvCxnSpPr>
          <p:nvPr/>
        </p:nvCxnSpPr>
        <p:spPr>
          <a:xfrm>
            <a:off x="2987824" y="486916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kt 68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9" name="Objek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0C99D79A-5792-4F94-A5FF-618A10E2D075}"/>
              </a:ext>
            </a:extLst>
          </p:cNvPr>
          <p:cNvSpPr/>
          <p:nvPr/>
        </p:nvSpPr>
        <p:spPr>
          <a:xfrm>
            <a:off x="162711" y="5013176"/>
            <a:ext cx="1800200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(Einjährige)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Berufsfachschule – Handelsschule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BFS2</a:t>
            </a:r>
          </a:p>
        </p:txBody>
      </p:sp>
    </p:spTree>
    <p:extLst>
      <p:ext uri="{BB962C8B-B14F-4D97-AF65-F5344CB8AC3E}">
        <p14:creationId xmlns:p14="http://schemas.microsoft.com/office/powerpoint/2010/main" val="342996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D00509AE-252A-B746-9152-E772498977B0}"/>
              </a:ext>
            </a:extLst>
          </p:cNvPr>
          <p:cNvSpPr/>
          <p:nvPr/>
        </p:nvSpPr>
        <p:spPr>
          <a:xfrm>
            <a:off x="179513" y="1484901"/>
            <a:ext cx="2592287" cy="24120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(Einjährige)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Berufsfachschule - Handelsschule 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BFS1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194959" y="4077072"/>
            <a:ext cx="2576841" cy="241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(Einjährige)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Berufsfachschule - Handelsschule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BFS2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7536BA9-9D33-1144-BAE5-58B33287299A}"/>
              </a:ext>
            </a:extLst>
          </p:cNvPr>
          <p:cNvSpPr/>
          <p:nvPr/>
        </p:nvSpPr>
        <p:spPr>
          <a:xfrm>
            <a:off x="2915817" y="1486025"/>
            <a:ext cx="5821783" cy="24120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b="1" dirty="0">
                <a:solidFill>
                  <a:schemeClr val="tx1"/>
                </a:solidFill>
              </a:rPr>
              <a:t>Voraussetzungen: </a:t>
            </a:r>
            <a:r>
              <a:rPr lang="de-DE" sz="2000" dirty="0">
                <a:solidFill>
                  <a:schemeClr val="tx1"/>
                </a:solidFill>
              </a:rPr>
              <a:t>Erster Schulabschluss </a:t>
            </a:r>
            <a:r>
              <a:rPr lang="de-DE" dirty="0">
                <a:solidFill>
                  <a:schemeClr val="tx1"/>
                </a:solidFill>
              </a:rPr>
              <a:t>(Hauptschulabschluss nach Klasse 9).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b="1" dirty="0">
                <a:solidFill>
                  <a:schemeClr val="tx1"/>
                </a:solidFill>
              </a:rPr>
              <a:t>Ziel: </a:t>
            </a:r>
            <a:r>
              <a:rPr lang="de-DE" sz="2000" dirty="0">
                <a:solidFill>
                  <a:schemeClr val="tx1"/>
                </a:solidFill>
              </a:rPr>
              <a:t>In einem Jahr kann man den </a:t>
            </a:r>
            <a:r>
              <a:rPr lang="de-DE" sz="2000" b="1" dirty="0">
                <a:solidFill>
                  <a:schemeClr val="tx1"/>
                </a:solidFill>
              </a:rPr>
              <a:t>Erweiterten Ersten Schulabschluss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(Hauptschulabschluss Klasse 10)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erreichen.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2D1353D-78A1-E34D-A3C3-02D433CBC9D8}"/>
              </a:ext>
            </a:extLst>
          </p:cNvPr>
          <p:cNvSpPr/>
          <p:nvPr/>
        </p:nvSpPr>
        <p:spPr>
          <a:xfrm>
            <a:off x="2915818" y="4077071"/>
            <a:ext cx="5821784" cy="23974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de-DE" sz="1900" b="1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900" b="1" dirty="0">
                <a:solidFill>
                  <a:schemeClr val="tx1"/>
                </a:solidFill>
              </a:rPr>
              <a:t>Voraussetzungen: </a:t>
            </a:r>
            <a:r>
              <a:rPr lang="de-DE" sz="1900" dirty="0">
                <a:solidFill>
                  <a:schemeClr val="tx1"/>
                </a:solidFill>
              </a:rPr>
              <a:t>Erweiterter</a:t>
            </a:r>
            <a:r>
              <a:rPr lang="de-DE" sz="1900" b="1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Erster Schulabschluss </a:t>
            </a:r>
            <a:r>
              <a:rPr lang="de-DE" dirty="0">
                <a:solidFill>
                  <a:schemeClr val="tx1"/>
                </a:solidFill>
              </a:rPr>
              <a:t>(Hauptschulabschluss nach Klasse 10) </a:t>
            </a:r>
            <a:r>
              <a:rPr lang="de-DE" sz="1900" u="sng" dirty="0">
                <a:solidFill>
                  <a:schemeClr val="tx1"/>
                </a:solidFill>
              </a:rPr>
              <a:t>oder</a:t>
            </a:r>
            <a:r>
              <a:rPr lang="de-DE" sz="1900" dirty="0">
                <a:solidFill>
                  <a:schemeClr val="tx1"/>
                </a:solidFill>
              </a:rPr>
              <a:t> der nach Klasse 9 des Gymnasiums erworbenen Berechtigung zum Besuch der gymnasialen Oberstufe.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900" b="1" dirty="0">
                <a:solidFill>
                  <a:schemeClr val="tx1"/>
                </a:solidFill>
              </a:rPr>
              <a:t>Ziel: </a:t>
            </a:r>
            <a:r>
              <a:rPr lang="de-DE" sz="1900" dirty="0">
                <a:solidFill>
                  <a:schemeClr val="tx1"/>
                </a:solidFill>
              </a:rPr>
              <a:t>In einem Jahr kann man den </a:t>
            </a:r>
            <a:r>
              <a:rPr lang="de-DE" sz="1900" b="1" dirty="0">
                <a:solidFill>
                  <a:schemeClr val="tx1"/>
                </a:solidFill>
              </a:rPr>
              <a:t>Mittleren</a:t>
            </a:r>
            <a:r>
              <a:rPr lang="de-DE" sz="1900" dirty="0">
                <a:solidFill>
                  <a:schemeClr val="tx1"/>
                </a:solidFill>
              </a:rPr>
              <a:t> </a:t>
            </a:r>
            <a:r>
              <a:rPr lang="de-DE" sz="1900" b="1" dirty="0">
                <a:solidFill>
                  <a:schemeClr val="tx1"/>
                </a:solidFill>
              </a:rPr>
              <a:t>Schulabschluss/</a:t>
            </a:r>
            <a:r>
              <a:rPr lang="de-DE" sz="1900" dirty="0">
                <a:solidFill>
                  <a:schemeClr val="tx1"/>
                </a:solidFill>
              </a:rPr>
              <a:t> </a:t>
            </a:r>
            <a:r>
              <a:rPr lang="de-DE" sz="1900" b="1" dirty="0">
                <a:solidFill>
                  <a:schemeClr val="tx1"/>
                </a:solidFill>
              </a:rPr>
              <a:t>Fachoberschulreife</a:t>
            </a:r>
            <a:r>
              <a:rPr lang="de-DE" sz="1900" dirty="0">
                <a:solidFill>
                  <a:schemeClr val="tx1"/>
                </a:solidFill>
              </a:rPr>
              <a:t> (</a:t>
            </a:r>
            <a:r>
              <a:rPr lang="de-DE" sz="1900" b="1" dirty="0">
                <a:solidFill>
                  <a:schemeClr val="tx1"/>
                </a:solidFill>
              </a:rPr>
              <a:t>FOR</a:t>
            </a:r>
            <a:r>
              <a:rPr lang="de-DE" sz="1900" dirty="0">
                <a:solidFill>
                  <a:schemeClr val="tx1"/>
                </a:solidFill>
              </a:rPr>
              <a:t>) erreichen, ggf. mit Qualifikation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  <a:endParaRPr lang="de-DE" sz="2000" b="1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e-DE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12960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Inhalte der 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(Einjährigen)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Berufsfachschule – Handelsschule BFS2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2D1353D-78A1-E34D-A3C3-02D433CBC9D8}"/>
              </a:ext>
            </a:extLst>
          </p:cNvPr>
          <p:cNvSpPr/>
          <p:nvPr/>
        </p:nvSpPr>
        <p:spPr>
          <a:xfrm>
            <a:off x="251520" y="3014821"/>
            <a:ext cx="4176464" cy="36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Berufsbezogene Fächer: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Geschäftsprozesse im Unternehmen</a:t>
            </a:r>
          </a:p>
          <a:p>
            <a:r>
              <a:rPr lang="de-DE" dirty="0">
                <a:solidFill>
                  <a:schemeClr val="tx1"/>
                </a:solidFill>
              </a:rPr>
              <a:t>Personalbezogene Prozesse</a:t>
            </a:r>
          </a:p>
          <a:p>
            <a:r>
              <a:rPr lang="de-DE" dirty="0">
                <a:solidFill>
                  <a:schemeClr val="tx1"/>
                </a:solidFill>
              </a:rPr>
              <a:t>Gesamtwirtschaftliche Prozesse</a:t>
            </a:r>
          </a:p>
          <a:p>
            <a:r>
              <a:rPr lang="de-DE" dirty="0">
                <a:solidFill>
                  <a:schemeClr val="tx1"/>
                </a:solidFill>
              </a:rPr>
              <a:t>Mathematik</a:t>
            </a:r>
          </a:p>
          <a:p>
            <a:r>
              <a:rPr lang="de-DE" dirty="0">
                <a:solidFill>
                  <a:schemeClr val="tx1"/>
                </a:solidFill>
              </a:rPr>
              <a:t>Fremdsprache: Englisch</a:t>
            </a: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Berufsübergreifende Fächer: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Deutsch/Kommunikation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Politik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Sport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Religion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DE4EB9B-647F-3F4B-A488-45EEF4E368D3}"/>
              </a:ext>
            </a:extLst>
          </p:cNvPr>
          <p:cNvSpPr/>
          <p:nvPr/>
        </p:nvSpPr>
        <p:spPr>
          <a:xfrm>
            <a:off x="4572001" y="3014821"/>
            <a:ext cx="4104840" cy="36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Differenzierungsbereich:</a:t>
            </a:r>
          </a:p>
          <a:p>
            <a:pPr>
              <a:buNone/>
            </a:pPr>
            <a:r>
              <a:rPr lang="de-DE" dirty="0">
                <a:solidFill>
                  <a:schemeClr val="tx1"/>
                </a:solidFill>
              </a:rPr>
              <a:t>Lerncoaching</a:t>
            </a:r>
          </a:p>
          <a:p>
            <a:pPr>
              <a:buNone/>
            </a:pPr>
            <a:r>
              <a:rPr lang="de-DE" dirty="0">
                <a:solidFill>
                  <a:schemeClr val="tx1"/>
                </a:solidFill>
              </a:rPr>
              <a:t>Berufstraining </a:t>
            </a:r>
            <a:r>
              <a:rPr lang="de-DE" sz="1600" dirty="0">
                <a:solidFill>
                  <a:schemeClr val="tx1"/>
                </a:solidFill>
              </a:rPr>
              <a:t>(digitale Grundkenntnisse etc.)</a:t>
            </a:r>
          </a:p>
          <a:p>
            <a:pPr>
              <a:buNone/>
            </a:pPr>
            <a:endParaRPr lang="de-DE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Praktikum: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Betriebspraktikum jeweils von Mitte Oktober (2. Quartal des Schuljahres) bis zum Ende des Schuljahres an </a:t>
            </a:r>
            <a:r>
              <a:rPr lang="de-DE" u="sng" dirty="0">
                <a:solidFill>
                  <a:schemeClr val="tx1"/>
                </a:solidFill>
              </a:rPr>
              <a:t>einem Tag </a:t>
            </a:r>
            <a:r>
              <a:rPr lang="de-DE" dirty="0">
                <a:solidFill>
                  <a:schemeClr val="tx1"/>
                </a:solidFill>
              </a:rPr>
              <a:t>pro Woche in einem kaufmännischen Unternehmen.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2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12960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Inhalte der 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(Einjährigen)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Berufsfachschule - Handelsschule BFS1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2D1353D-78A1-E34D-A3C3-02D433CBC9D8}"/>
              </a:ext>
            </a:extLst>
          </p:cNvPr>
          <p:cNvSpPr/>
          <p:nvPr/>
        </p:nvSpPr>
        <p:spPr>
          <a:xfrm>
            <a:off x="251520" y="2996952"/>
            <a:ext cx="4176464" cy="360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Berufsbezogene Fächer: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Geschäftsprozesse im Unternehmen</a:t>
            </a:r>
          </a:p>
          <a:p>
            <a:r>
              <a:rPr lang="de-DE" dirty="0">
                <a:solidFill>
                  <a:schemeClr val="tx1"/>
                </a:solidFill>
              </a:rPr>
              <a:t>Personalbezogene Prozesse</a:t>
            </a:r>
          </a:p>
          <a:p>
            <a:r>
              <a:rPr lang="de-DE" dirty="0">
                <a:solidFill>
                  <a:schemeClr val="tx1"/>
                </a:solidFill>
              </a:rPr>
              <a:t>Mathematik</a:t>
            </a:r>
          </a:p>
          <a:p>
            <a:r>
              <a:rPr lang="de-DE" dirty="0">
                <a:solidFill>
                  <a:schemeClr val="tx1"/>
                </a:solidFill>
              </a:rPr>
              <a:t>Fremdsprache: Englisch</a:t>
            </a: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Berufsübergreifende Fächer: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Deutsch/Kommunikation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Politik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Sport</a:t>
            </a:r>
          </a:p>
          <a:p>
            <a:pPr lvl="0"/>
            <a:r>
              <a:rPr lang="de-DE" dirty="0">
                <a:solidFill>
                  <a:schemeClr val="tx1"/>
                </a:solidFill>
              </a:rPr>
              <a:t>Religion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AA2308-8529-B24F-834A-50AE87CC10E1}"/>
              </a:ext>
            </a:extLst>
          </p:cNvPr>
          <p:cNvSpPr/>
          <p:nvPr/>
        </p:nvSpPr>
        <p:spPr>
          <a:xfrm>
            <a:off x="4561136" y="2996952"/>
            <a:ext cx="4176464" cy="360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Differenzierungsbereich:</a:t>
            </a:r>
          </a:p>
          <a:p>
            <a:pPr>
              <a:buNone/>
            </a:pPr>
            <a:r>
              <a:rPr lang="de-DE" dirty="0">
                <a:solidFill>
                  <a:schemeClr val="tx1"/>
                </a:solidFill>
              </a:rPr>
              <a:t>Lerncoaching</a:t>
            </a:r>
          </a:p>
          <a:p>
            <a:pPr>
              <a:buNone/>
            </a:pPr>
            <a:r>
              <a:rPr lang="de-DE" dirty="0">
                <a:solidFill>
                  <a:schemeClr val="tx1"/>
                </a:solidFill>
              </a:rPr>
              <a:t>Berufstraining </a:t>
            </a:r>
            <a:r>
              <a:rPr lang="de-DE" sz="1600" dirty="0">
                <a:solidFill>
                  <a:schemeClr val="tx1"/>
                </a:solidFill>
              </a:rPr>
              <a:t>(digitale Grundkenntnisse etc.)</a:t>
            </a:r>
          </a:p>
          <a:p>
            <a:pPr>
              <a:buNone/>
            </a:pPr>
            <a:r>
              <a:rPr lang="de-DE" dirty="0">
                <a:solidFill>
                  <a:schemeClr val="tx1"/>
                </a:solidFill>
              </a:rPr>
              <a:t>Lernchance Deutsch (FU Deutsch)</a:t>
            </a:r>
          </a:p>
          <a:p>
            <a:pPr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</a:rPr>
              <a:t>Praktikum: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Betriebspraktikum jeweils von Mitte Oktober (2. Quartal des Schuljahres) bis zum Ende des Schuljahres an </a:t>
            </a:r>
            <a:r>
              <a:rPr lang="de-DE" u="sng" dirty="0">
                <a:solidFill>
                  <a:schemeClr val="tx1"/>
                </a:solidFill>
              </a:rPr>
              <a:t>einem Tag </a:t>
            </a:r>
            <a:r>
              <a:rPr lang="de-DE" dirty="0">
                <a:solidFill>
                  <a:schemeClr val="tx1"/>
                </a:solidFill>
              </a:rPr>
              <a:t>pro Woche  in einem kaufmännischen Unternehmen (z. B. Einzelhandel).</a:t>
            </a:r>
          </a:p>
          <a:p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1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0831A9D-77B2-D546-9065-FE8CF683E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868" y="1551308"/>
            <a:ext cx="8486263" cy="395935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DEBAF93-3D27-3A4E-A54B-A8F1D5D080FB}"/>
              </a:ext>
            </a:extLst>
          </p:cNvPr>
          <p:cNvSpPr txBox="1"/>
          <p:nvPr/>
        </p:nvSpPr>
        <p:spPr>
          <a:xfrm>
            <a:off x="457200" y="5653854"/>
            <a:ext cx="8121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HS9 </a:t>
            </a:r>
            <a:r>
              <a:rPr lang="de-DE" sz="1600" dirty="0"/>
              <a:t>= Ein dem Hauptschulabschluss gleichwertiger Abschluss</a:t>
            </a:r>
            <a:br>
              <a:rPr lang="de-DE" sz="1600" dirty="0"/>
            </a:br>
            <a:r>
              <a:rPr lang="de-DE" sz="1600" b="1" dirty="0"/>
              <a:t>HS10 </a:t>
            </a:r>
            <a:r>
              <a:rPr lang="de-DE" sz="1600" dirty="0"/>
              <a:t>= Ein dem Hauptschulabschluss nach Klasse 10 gleichwertiger Abschluss</a:t>
            </a:r>
            <a:br>
              <a:rPr lang="de-DE" sz="1600" dirty="0"/>
            </a:br>
            <a:r>
              <a:rPr lang="de-DE" sz="1600" b="1" dirty="0"/>
              <a:t>Kl. 9 </a:t>
            </a:r>
            <a:r>
              <a:rPr lang="de-DE" sz="1600" b="1" dirty="0" err="1"/>
              <a:t>Gymn</a:t>
            </a:r>
            <a:r>
              <a:rPr lang="de-DE" sz="1600" b="1" dirty="0"/>
              <a:t>. </a:t>
            </a:r>
            <a:r>
              <a:rPr lang="de-DE" sz="1600" dirty="0"/>
              <a:t>= Berechtigung zum Besuch der gymnasialen Oberstufe nach Klasse 9 des Gymnasiums </a:t>
            </a:r>
            <a:r>
              <a:rPr lang="de-DE" sz="1600" b="1" dirty="0"/>
              <a:t>FOR </a:t>
            </a:r>
            <a:r>
              <a:rPr lang="de-DE" sz="1600" dirty="0"/>
              <a:t>= Fachoberschulreife (Mittlerer Schulabschluss) 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2D742229-5BDE-FA47-AEEA-B5D150AB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2000" b="1" dirty="0">
                <a:latin typeface="Arial"/>
              </a:rPr>
              <a:t>Berufskolleg Barmen	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b="1" dirty="0">
                <a:latin typeface="Arial"/>
                <a:ea typeface="Times New Roman"/>
              </a:rPr>
              <a:t>Europaschule </a:t>
            </a:r>
            <a:br>
              <a:rPr lang="de-DE" sz="2000" b="1" dirty="0">
                <a:latin typeface="Arial"/>
                <a:ea typeface="Times New Roman"/>
              </a:rPr>
            </a:br>
            <a:br>
              <a:rPr lang="de-DE" sz="2000" dirty="0">
                <a:latin typeface="Times New Roman"/>
                <a:ea typeface="Times New Roman"/>
              </a:rPr>
            </a:br>
            <a:r>
              <a:rPr lang="de-DE" sz="2000" b="1" dirty="0">
                <a:latin typeface="Arial"/>
                <a:ea typeface="Times New Roman"/>
              </a:rPr>
              <a:t>Einjährige Berufsfachschule - Handelsschule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1D158F-1584-E04C-80BA-CC03F6903E42}"/>
              </a:ext>
            </a:extLst>
          </p:cNvPr>
          <p:cNvSpPr txBox="1"/>
          <p:nvPr/>
        </p:nvSpPr>
        <p:spPr>
          <a:xfrm>
            <a:off x="6308203" y="474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E97DDB4-F620-2A4E-A756-2F4F00E39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feil nach links 9">
            <a:extLst>
              <a:ext uri="{FF2B5EF4-FFF2-40B4-BE49-F238E27FC236}">
                <a16:creationId xmlns:a16="http://schemas.microsoft.com/office/drawing/2014/main" id="{B4CFB7CC-4182-6045-9650-F6460223DABA}"/>
              </a:ext>
            </a:extLst>
          </p:cNvPr>
          <p:cNvSpPr/>
          <p:nvPr/>
        </p:nvSpPr>
        <p:spPr>
          <a:xfrm>
            <a:off x="2270414" y="3119487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10">
            <a:extLst>
              <a:ext uri="{FF2B5EF4-FFF2-40B4-BE49-F238E27FC236}">
                <a16:creationId xmlns:a16="http://schemas.microsoft.com/office/drawing/2014/main" id="{2426865C-F9D0-7240-B369-5193ABE35215}"/>
              </a:ext>
            </a:extLst>
          </p:cNvPr>
          <p:cNvSpPr/>
          <p:nvPr/>
        </p:nvSpPr>
        <p:spPr>
          <a:xfrm>
            <a:off x="4211960" y="3933056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links 11">
            <a:extLst>
              <a:ext uri="{FF2B5EF4-FFF2-40B4-BE49-F238E27FC236}">
                <a16:creationId xmlns:a16="http://schemas.microsoft.com/office/drawing/2014/main" id="{3C985C18-2F1B-894A-AFE5-340A96F33C2B}"/>
              </a:ext>
            </a:extLst>
          </p:cNvPr>
          <p:cNvSpPr/>
          <p:nvPr/>
        </p:nvSpPr>
        <p:spPr>
          <a:xfrm>
            <a:off x="5364088" y="2996952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12">
            <a:extLst>
              <a:ext uri="{FF2B5EF4-FFF2-40B4-BE49-F238E27FC236}">
                <a16:creationId xmlns:a16="http://schemas.microsoft.com/office/drawing/2014/main" id="{C56312E1-0E80-D643-A40E-C36D8AD8B334}"/>
              </a:ext>
            </a:extLst>
          </p:cNvPr>
          <p:cNvSpPr/>
          <p:nvPr/>
        </p:nvSpPr>
        <p:spPr>
          <a:xfrm>
            <a:off x="6588224" y="2996952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9D8214-38F0-7E46-B2AB-8A63DD91CB72}"/>
              </a:ext>
            </a:extLst>
          </p:cNvPr>
          <p:cNvSpPr txBox="1"/>
          <p:nvPr/>
        </p:nvSpPr>
        <p:spPr>
          <a:xfrm>
            <a:off x="1400978" y="2627620"/>
            <a:ext cx="79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BFS 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5205AA-593F-5E44-B3CC-4DF13BCD088A}"/>
              </a:ext>
            </a:extLst>
          </p:cNvPr>
          <p:cNvSpPr txBox="1"/>
          <p:nvPr/>
        </p:nvSpPr>
        <p:spPr>
          <a:xfrm>
            <a:off x="1331640" y="3491716"/>
            <a:ext cx="79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BFS 2</a:t>
            </a:r>
          </a:p>
        </p:txBody>
      </p:sp>
    </p:spTree>
    <p:extLst>
      <p:ext uri="{BB962C8B-B14F-4D97-AF65-F5344CB8AC3E}">
        <p14:creationId xmlns:p14="http://schemas.microsoft.com/office/powerpoint/2010/main" val="27522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935987"/>
          </a:xfrm>
          <a:prstGeom prst="rect">
            <a:avLst/>
          </a:prstGeom>
          <a:solidFill>
            <a:srgbClr val="FFF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Berufsberatung am BK Barmen Europaschule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FC4CF2-B74D-E347-B878-BA8811120210}"/>
              </a:ext>
            </a:extLst>
          </p:cNvPr>
          <p:cNvSpPr/>
          <p:nvPr/>
        </p:nvSpPr>
        <p:spPr>
          <a:xfrm>
            <a:off x="251520" y="2636912"/>
            <a:ext cx="8486080" cy="3816424"/>
          </a:xfrm>
          <a:prstGeom prst="rect">
            <a:avLst/>
          </a:prstGeom>
          <a:solidFill>
            <a:srgbClr val="FFF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Berufsorientierungstage am BK Barmen Europaschule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Regelmäßige Berufsberatung durch einen Berufsberater  der Agentur für Arbeit am BK Barmen Europaschule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Besuch der Ausbildungsbörse der Stadt Wuppertal (Stadthalle)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6D8228-2B74-0449-9734-7A23B7896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4077072"/>
            <a:ext cx="1700015" cy="94319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CA55EA3-63E8-054D-92CF-D573609E6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725" y="4941168"/>
            <a:ext cx="874549" cy="71298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156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/>
          <p:cNvSpPr txBox="1">
            <a:spLocks/>
          </p:cNvSpPr>
          <p:nvPr/>
        </p:nvSpPr>
        <p:spPr>
          <a:xfrm>
            <a:off x="107504" y="156663"/>
            <a:ext cx="7632848" cy="12985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Arial"/>
              </a:rPr>
              <a:t>Berufskolleg Barmen	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b="1" dirty="0">
                <a:latin typeface="Arial"/>
                <a:ea typeface="Times New Roman"/>
              </a:rPr>
              <a:t>Europaschule</a:t>
            </a:r>
            <a:br>
              <a:rPr lang="de-DE" sz="2800" b="1" dirty="0">
                <a:latin typeface="Arial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br>
              <a:rPr lang="de-DE" sz="2800" dirty="0">
                <a:latin typeface="Times New Roman"/>
                <a:ea typeface="Times New Roman"/>
              </a:rPr>
            </a:br>
            <a:endParaRPr lang="de-DE" sz="2800" dirty="0"/>
          </a:p>
        </p:txBody>
      </p:sp>
      <p:pic>
        <p:nvPicPr>
          <p:cNvPr id="63" name="Grafik 62" descr="https://encrypted-tbn3.gstatic.com/images?q=tbn:ANd9GcSA_l4BUKCss20eroNXq5aEg8MSj0zDthqP13tPzcNNh30fHeD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10775"/>
            <a:ext cx="936104" cy="3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451725" y="127000"/>
          <a:ext cx="12858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icture" r:id="rId4" imgW="1429603" imgH="1429603" progId="Word.Picture.8">
                  <p:embed/>
                </p:oleObj>
              </mc:Choice>
              <mc:Fallback>
                <p:oleObj name="Picture" r:id="rId4" imgW="1429603" imgH="1429603" progId="Word.Picture.8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27000"/>
                        <a:ext cx="12858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226413D-C07F-794B-8B30-EE3A1A7E3095}"/>
              </a:ext>
            </a:extLst>
          </p:cNvPr>
          <p:cNvSpPr/>
          <p:nvPr/>
        </p:nvSpPr>
        <p:spPr>
          <a:xfrm>
            <a:off x="251520" y="1484901"/>
            <a:ext cx="8486080" cy="9359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Projekte am BK Barmen Europaschule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FC4CF2-B74D-E347-B878-BA8811120210}"/>
              </a:ext>
            </a:extLst>
          </p:cNvPr>
          <p:cNvSpPr/>
          <p:nvPr/>
        </p:nvSpPr>
        <p:spPr>
          <a:xfrm>
            <a:off x="251520" y="2636912"/>
            <a:ext cx="8486080" cy="37968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Hip-Hop-Tanzprojekt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Workshops „Schule ohne Rassismus“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Workshops Drogenprävention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Europa-Projekte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Speed Dating der Weltreligionen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</a:rPr>
              <a:t>Mädelscafé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8FB302-414B-E94F-AD00-1E2E07F39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812" y="5085338"/>
            <a:ext cx="1125640" cy="122382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9ECCB35-EBF1-7544-A69D-2A570D72F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986287"/>
            <a:ext cx="2729880" cy="97365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460617-AD15-4B42-B6E6-5FEB44C73A3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84" y="2767565"/>
            <a:ext cx="1800200" cy="102039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6106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Bildschirmpräsentation (4:3)</PresentationFormat>
  <Paragraphs>180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Larissa</vt:lpstr>
      <vt:lpstr>Picture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Berufskolleg Barmen   Europaschule   Einjährige Berufsfachschule - Handelsschule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Berufskolleg Barmen der Stadt Wuppertal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Kowalski</dc:creator>
  <cp:lastModifiedBy>Di Felice Jens Peter</cp:lastModifiedBy>
  <cp:revision>67</cp:revision>
  <dcterms:created xsi:type="dcterms:W3CDTF">2019-01-23T18:19:35Z</dcterms:created>
  <dcterms:modified xsi:type="dcterms:W3CDTF">2025-01-13T08:26:23Z</dcterms:modified>
</cp:coreProperties>
</file>